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688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" y="10690859"/>
            <a:ext cx="7551420" cy="1905"/>
          </a:xfrm>
          <a:custGeom>
            <a:avLst/>
            <a:gdLst/>
            <a:ahLst/>
            <a:cxnLst/>
            <a:rect l="l" t="t" r="r" b="b"/>
            <a:pathLst>
              <a:path w="7551420" h="1904">
                <a:moveTo>
                  <a:pt x="0" y="1523"/>
                </a:moveTo>
                <a:lnTo>
                  <a:pt x="7551420" y="1523"/>
                </a:lnTo>
                <a:lnTo>
                  <a:pt x="7551420" y="0"/>
                </a:lnTo>
                <a:lnTo>
                  <a:pt x="0" y="0"/>
                </a:lnTo>
                <a:lnTo>
                  <a:pt x="0" y="1523"/>
                </a:lnTo>
                <a:close/>
              </a:path>
            </a:pathLst>
          </a:custGeom>
          <a:solidFill>
            <a:srgbClr val="F7F7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72" y="4556759"/>
            <a:ext cx="7551420" cy="5659120"/>
          </a:xfrm>
          <a:custGeom>
            <a:avLst/>
            <a:gdLst/>
            <a:ahLst/>
            <a:cxnLst/>
            <a:rect l="l" t="t" r="r" b="b"/>
            <a:pathLst>
              <a:path w="7551420" h="5659120">
                <a:moveTo>
                  <a:pt x="0" y="5658612"/>
                </a:moveTo>
                <a:lnTo>
                  <a:pt x="7551420" y="5658612"/>
                </a:lnTo>
                <a:lnTo>
                  <a:pt x="7551420" y="0"/>
                </a:lnTo>
                <a:lnTo>
                  <a:pt x="0" y="0"/>
                </a:lnTo>
                <a:lnTo>
                  <a:pt x="0" y="5658612"/>
                </a:lnTo>
                <a:close/>
              </a:path>
            </a:pathLst>
          </a:custGeom>
          <a:solidFill>
            <a:srgbClr val="F7F7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572" y="1664207"/>
            <a:ext cx="7551420" cy="2727960"/>
          </a:xfrm>
          <a:custGeom>
            <a:avLst/>
            <a:gdLst/>
            <a:ahLst/>
            <a:cxnLst/>
            <a:rect l="l" t="t" r="r" b="b"/>
            <a:pathLst>
              <a:path w="7551420" h="2727960">
                <a:moveTo>
                  <a:pt x="0" y="2727960"/>
                </a:moveTo>
                <a:lnTo>
                  <a:pt x="7551420" y="2727960"/>
                </a:lnTo>
                <a:lnTo>
                  <a:pt x="7551420" y="0"/>
                </a:lnTo>
                <a:lnTo>
                  <a:pt x="0" y="0"/>
                </a:lnTo>
                <a:lnTo>
                  <a:pt x="0" y="2727960"/>
                </a:lnTo>
                <a:close/>
              </a:path>
            </a:pathLst>
          </a:custGeom>
          <a:solidFill>
            <a:srgbClr val="F7F7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572" y="0"/>
            <a:ext cx="7551420" cy="1664335"/>
          </a:xfrm>
          <a:custGeom>
            <a:avLst/>
            <a:gdLst/>
            <a:ahLst/>
            <a:cxnLst/>
            <a:rect l="l" t="t" r="r" b="b"/>
            <a:pathLst>
              <a:path w="7551420" h="1664335">
                <a:moveTo>
                  <a:pt x="7551420" y="1664208"/>
                </a:moveTo>
                <a:lnTo>
                  <a:pt x="0" y="1664208"/>
                </a:lnTo>
                <a:lnTo>
                  <a:pt x="0" y="0"/>
                </a:lnTo>
                <a:lnTo>
                  <a:pt x="7551420" y="0"/>
                </a:lnTo>
                <a:lnTo>
                  <a:pt x="7551420" y="1664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535936" y="146303"/>
            <a:ext cx="2806065" cy="384175"/>
          </a:xfrm>
          <a:custGeom>
            <a:avLst/>
            <a:gdLst/>
            <a:ahLst/>
            <a:cxnLst/>
            <a:rect l="l" t="t" r="r" b="b"/>
            <a:pathLst>
              <a:path w="2806065" h="384175">
                <a:moveTo>
                  <a:pt x="2732532" y="384047"/>
                </a:moveTo>
                <a:lnTo>
                  <a:pt x="73152" y="384047"/>
                </a:lnTo>
                <a:lnTo>
                  <a:pt x="45005" y="378404"/>
                </a:lnTo>
                <a:lnTo>
                  <a:pt x="21716" y="362902"/>
                </a:lnTo>
                <a:lnTo>
                  <a:pt x="5857" y="339685"/>
                </a:lnTo>
                <a:lnTo>
                  <a:pt x="0" y="310895"/>
                </a:lnTo>
                <a:lnTo>
                  <a:pt x="0" y="73151"/>
                </a:lnTo>
                <a:lnTo>
                  <a:pt x="5857" y="45005"/>
                </a:lnTo>
                <a:lnTo>
                  <a:pt x="21717" y="21716"/>
                </a:lnTo>
                <a:lnTo>
                  <a:pt x="45005" y="5857"/>
                </a:lnTo>
                <a:lnTo>
                  <a:pt x="73152" y="0"/>
                </a:lnTo>
                <a:lnTo>
                  <a:pt x="2732532" y="0"/>
                </a:lnTo>
                <a:lnTo>
                  <a:pt x="2760678" y="5857"/>
                </a:lnTo>
                <a:lnTo>
                  <a:pt x="2783967" y="21716"/>
                </a:lnTo>
                <a:lnTo>
                  <a:pt x="2799826" y="45005"/>
                </a:lnTo>
                <a:lnTo>
                  <a:pt x="2805684" y="73151"/>
                </a:lnTo>
                <a:lnTo>
                  <a:pt x="2805684" y="310895"/>
                </a:lnTo>
                <a:lnTo>
                  <a:pt x="2799826" y="339685"/>
                </a:lnTo>
                <a:lnTo>
                  <a:pt x="2783967" y="362902"/>
                </a:lnTo>
                <a:lnTo>
                  <a:pt x="2760678" y="378404"/>
                </a:lnTo>
                <a:lnTo>
                  <a:pt x="2732532" y="384047"/>
                </a:lnTo>
                <a:close/>
              </a:path>
            </a:pathLst>
          </a:custGeom>
          <a:solidFill>
            <a:srgbClr val="C44F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05204" y="81924"/>
            <a:ext cx="2371725" cy="718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5511" y="1837460"/>
            <a:ext cx="6913245" cy="3160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0037" y="514596"/>
            <a:ext cx="581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5" dirty="0">
                <a:latin typeface="Calibri"/>
                <a:cs typeface="Calibri"/>
              </a:rPr>
              <a:t>Brasil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8867" y="804671"/>
            <a:ext cx="641603" cy="5897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10057" y="1390892"/>
            <a:ext cx="1468755" cy="2457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42545" marR="5080" indent="-30480">
              <a:lnSpc>
                <a:spcPts val="770"/>
              </a:lnSpc>
              <a:spcBef>
                <a:spcPts val="285"/>
              </a:spcBef>
            </a:pPr>
            <a:r>
              <a:rPr sz="800" spc="20" dirty="0">
                <a:solidFill>
                  <a:srgbClr val="2A2A2A"/>
                </a:solidFill>
                <a:latin typeface="Calibri"/>
                <a:cs typeface="Calibri"/>
              </a:rPr>
              <a:t>Fundação</a:t>
            </a:r>
            <a:r>
              <a:rPr sz="800" spc="-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spc="20" dirty="0">
                <a:solidFill>
                  <a:srgbClr val="2A2A2A"/>
                </a:solidFill>
                <a:latin typeface="Calibri"/>
                <a:cs typeface="Calibri"/>
              </a:rPr>
              <a:t>de Amparo</a:t>
            </a:r>
            <a:r>
              <a:rPr sz="80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spc="20" dirty="0">
                <a:solidFill>
                  <a:srgbClr val="2A2A2A"/>
                </a:solidFill>
                <a:latin typeface="Calibri"/>
                <a:cs typeface="Calibri"/>
              </a:rPr>
              <a:t>à</a:t>
            </a:r>
            <a:r>
              <a:rPr sz="800" spc="1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2A2A2A"/>
                </a:solidFill>
                <a:latin typeface="Calibri"/>
                <a:cs typeface="Calibri"/>
              </a:rPr>
              <a:t>Pesquisa</a:t>
            </a:r>
            <a:r>
              <a:rPr sz="800" spc="50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A2A2A"/>
                </a:solidFill>
                <a:latin typeface="Calibri"/>
                <a:cs typeface="Calibri"/>
              </a:rPr>
              <a:t>e</a:t>
            </a:r>
            <a:r>
              <a:rPr sz="800" spc="10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A2A2A"/>
                </a:solidFill>
                <a:latin typeface="Calibri"/>
                <a:cs typeface="Calibri"/>
              </a:rPr>
              <a:t>Extensão</a:t>
            </a:r>
            <a:r>
              <a:rPr sz="800" spc="4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A2A2A"/>
                </a:solidFill>
                <a:latin typeface="Calibri"/>
                <a:cs typeface="Calibri"/>
              </a:rPr>
              <a:t>Universitária</a:t>
            </a:r>
            <a:r>
              <a:rPr sz="800" spc="4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spc="-50" dirty="0">
                <a:solidFill>
                  <a:srgbClr val="2A2A2A"/>
                </a:solidFill>
                <a:latin typeface="Calibri"/>
                <a:cs typeface="Calibri"/>
              </a:rPr>
              <a:t>/</a:t>
            </a:r>
            <a:r>
              <a:rPr sz="800" spc="11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800" spc="55" dirty="0">
                <a:solidFill>
                  <a:srgbClr val="2A2A2A"/>
                </a:solidFill>
                <a:latin typeface="Calibri"/>
                <a:cs typeface="Calibri"/>
              </a:rPr>
              <a:t>UFSC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pc="160" dirty="0"/>
              <a:t>R</a:t>
            </a:r>
            <a:r>
              <a:rPr spc="-40" dirty="0"/>
              <a:t> </a:t>
            </a:r>
            <a:r>
              <a:rPr spc="195" dirty="0"/>
              <a:t>E</a:t>
            </a:r>
            <a:r>
              <a:rPr spc="-65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spc="210" dirty="0"/>
              <a:t>L</a:t>
            </a:r>
            <a:r>
              <a:rPr spc="-55" dirty="0"/>
              <a:t> </a:t>
            </a:r>
            <a:r>
              <a:rPr spc="60" dirty="0"/>
              <a:t>I</a:t>
            </a:r>
            <a:r>
              <a:rPr spc="-40" dirty="0"/>
              <a:t> </a:t>
            </a:r>
            <a:r>
              <a:rPr spc="160" dirty="0"/>
              <a:t>Z</a:t>
            </a:r>
            <a:r>
              <a:rPr spc="-50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spc="405" dirty="0"/>
              <a:t>Ç</a:t>
            </a:r>
            <a:r>
              <a:rPr spc="-45" dirty="0"/>
              <a:t> </a:t>
            </a:r>
            <a:r>
              <a:rPr dirty="0"/>
              <a:t>Ã</a:t>
            </a:r>
            <a:r>
              <a:rPr spc="-30" dirty="0"/>
              <a:t> </a:t>
            </a:r>
            <a:r>
              <a:rPr spc="80" dirty="0"/>
              <a:t>O</a:t>
            </a:r>
          </a:p>
          <a:p>
            <a:pPr marL="699770">
              <a:lnSpc>
                <a:spcPct val="100000"/>
              </a:lnSpc>
              <a:spcBef>
                <a:spcPts val="175"/>
              </a:spcBef>
            </a:pPr>
            <a:r>
              <a:rPr sz="1800" b="0" spc="45" dirty="0">
                <a:solidFill>
                  <a:srgbClr val="000000"/>
                </a:solidFill>
                <a:latin typeface="Calibri"/>
                <a:cs typeface="Calibri"/>
              </a:rPr>
              <a:t>Brasil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64843" y="523749"/>
            <a:ext cx="2065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latin typeface="Calibri"/>
                <a:cs typeface="Calibri"/>
              </a:rPr>
              <a:t>Espanha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0" dirty="0">
                <a:latin typeface="Calibri"/>
                <a:cs typeface="Calibri"/>
              </a:rPr>
              <a:t>/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50" dirty="0">
                <a:latin typeface="Calibri"/>
                <a:cs typeface="Calibri"/>
              </a:rPr>
              <a:t>Barcelona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72" y="786383"/>
            <a:ext cx="7551420" cy="3770629"/>
            <a:chOff x="4572" y="786383"/>
            <a:chExt cx="7551420" cy="3770629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2243" y="786383"/>
              <a:ext cx="893063" cy="8976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" y="1664207"/>
              <a:ext cx="5353811" cy="287731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6" y="1630679"/>
              <a:ext cx="7534656" cy="28879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144" y="3456431"/>
              <a:ext cx="7546975" cy="1100455"/>
            </a:xfrm>
            <a:custGeom>
              <a:avLst/>
              <a:gdLst/>
              <a:ahLst/>
              <a:cxnLst/>
              <a:rect l="l" t="t" r="r" b="b"/>
              <a:pathLst>
                <a:path w="7546975" h="1100454">
                  <a:moveTo>
                    <a:pt x="6231636" y="109728"/>
                  </a:moveTo>
                  <a:lnTo>
                    <a:pt x="6223063" y="66865"/>
                  </a:lnTo>
                  <a:lnTo>
                    <a:pt x="6199632" y="32004"/>
                  </a:lnTo>
                  <a:lnTo>
                    <a:pt x="6164770" y="8572"/>
                  </a:lnTo>
                  <a:lnTo>
                    <a:pt x="6121908" y="0"/>
                  </a:lnTo>
                  <a:lnTo>
                    <a:pt x="1269479" y="0"/>
                  </a:lnTo>
                  <a:lnTo>
                    <a:pt x="1227264" y="8572"/>
                  </a:lnTo>
                  <a:lnTo>
                    <a:pt x="1192326" y="32004"/>
                  </a:lnTo>
                  <a:lnTo>
                    <a:pt x="1168539" y="66865"/>
                  </a:lnTo>
                  <a:lnTo>
                    <a:pt x="1159751" y="109728"/>
                  </a:lnTo>
                  <a:lnTo>
                    <a:pt x="1159751" y="374904"/>
                  </a:lnTo>
                  <a:lnTo>
                    <a:pt x="1168539" y="417766"/>
                  </a:lnTo>
                  <a:lnTo>
                    <a:pt x="1192326" y="452628"/>
                  </a:lnTo>
                  <a:lnTo>
                    <a:pt x="1227264" y="476059"/>
                  </a:lnTo>
                  <a:lnTo>
                    <a:pt x="1269479" y="484632"/>
                  </a:lnTo>
                  <a:lnTo>
                    <a:pt x="6121908" y="484632"/>
                  </a:lnTo>
                  <a:lnTo>
                    <a:pt x="6164758" y="476059"/>
                  </a:lnTo>
                  <a:lnTo>
                    <a:pt x="6199632" y="452628"/>
                  </a:lnTo>
                  <a:lnTo>
                    <a:pt x="6223063" y="417766"/>
                  </a:lnTo>
                  <a:lnTo>
                    <a:pt x="6231636" y="374904"/>
                  </a:lnTo>
                  <a:lnTo>
                    <a:pt x="6231636" y="109728"/>
                  </a:lnTo>
                  <a:close/>
                </a:path>
                <a:path w="7546975" h="1100454">
                  <a:moveTo>
                    <a:pt x="7546848" y="935736"/>
                  </a:moveTo>
                  <a:lnTo>
                    <a:pt x="0" y="935736"/>
                  </a:lnTo>
                  <a:lnTo>
                    <a:pt x="0" y="1100328"/>
                  </a:lnTo>
                  <a:lnTo>
                    <a:pt x="7546848" y="1100328"/>
                  </a:lnTo>
                  <a:lnTo>
                    <a:pt x="7546848" y="935736"/>
                  </a:lnTo>
                  <a:close/>
                </a:path>
              </a:pathLst>
            </a:custGeom>
            <a:solidFill>
              <a:srgbClr val="C4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34000" y="3991355"/>
              <a:ext cx="2132076" cy="320039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481965" indent="-635" algn="ctr">
              <a:lnSpc>
                <a:spcPct val="100000"/>
              </a:lnSpc>
              <a:spcBef>
                <a:spcPts val="90"/>
              </a:spcBef>
            </a:pPr>
            <a:r>
              <a:rPr spc="290" dirty="0"/>
              <a:t>CURSO</a:t>
            </a:r>
            <a:r>
              <a:rPr spc="-70" dirty="0"/>
              <a:t> </a:t>
            </a:r>
            <a:r>
              <a:rPr spc="170" dirty="0"/>
              <a:t>INTERNACIONAL</a:t>
            </a:r>
            <a:r>
              <a:rPr spc="-15" dirty="0"/>
              <a:t> </a:t>
            </a:r>
            <a:r>
              <a:rPr spc="-25" dirty="0"/>
              <a:t>EM </a:t>
            </a:r>
            <a:r>
              <a:rPr spc="140" dirty="0"/>
              <a:t>GESTÃO</a:t>
            </a:r>
            <a:r>
              <a:rPr spc="-25" dirty="0"/>
              <a:t> </a:t>
            </a:r>
            <a:r>
              <a:rPr spc="110" dirty="0"/>
              <a:t>PORTUÁRIA</a:t>
            </a:r>
            <a:r>
              <a:rPr spc="-35" dirty="0"/>
              <a:t> </a:t>
            </a:r>
            <a:r>
              <a:rPr spc="135" dirty="0"/>
              <a:t>SUSTENTÁVEL </a:t>
            </a:r>
            <a:r>
              <a:rPr spc="265" dirty="0"/>
              <a:t>E</a:t>
            </a:r>
            <a:r>
              <a:rPr spc="-65" dirty="0"/>
              <a:t> </a:t>
            </a:r>
            <a:r>
              <a:rPr spc="155" dirty="0"/>
              <a:t>INTELIGENTE</a:t>
            </a:r>
          </a:p>
          <a:p>
            <a:pPr marR="520065" algn="ctr">
              <a:lnSpc>
                <a:spcPct val="100000"/>
              </a:lnSpc>
              <a:spcBef>
                <a:spcPts val="1195"/>
              </a:spcBef>
            </a:pPr>
            <a:r>
              <a:rPr lang="pt-BR" sz="2400" spc="65" dirty="0"/>
              <a:t>08 a 11 </a:t>
            </a:r>
            <a:r>
              <a:rPr sz="2400" spc="110" dirty="0"/>
              <a:t>de</a:t>
            </a:r>
            <a:r>
              <a:rPr sz="2400" spc="-25" dirty="0"/>
              <a:t> </a:t>
            </a:r>
            <a:r>
              <a:rPr lang="pt-BR" sz="2400" spc="105" dirty="0"/>
              <a:t>março</a:t>
            </a:r>
            <a:r>
              <a:rPr sz="2400" spc="-45" dirty="0"/>
              <a:t> </a:t>
            </a:r>
            <a:r>
              <a:rPr sz="2400" spc="120" dirty="0"/>
              <a:t>de</a:t>
            </a:r>
            <a:r>
              <a:rPr sz="2400" spc="-50" dirty="0"/>
              <a:t> </a:t>
            </a:r>
            <a:r>
              <a:rPr sz="2400" spc="40" dirty="0"/>
              <a:t>202</a:t>
            </a:r>
            <a:r>
              <a:rPr lang="pt-BR" sz="2400" spc="40" dirty="0"/>
              <a:t>7</a:t>
            </a:r>
            <a:endParaRPr sz="2400" dirty="0"/>
          </a:p>
          <a:p>
            <a:pPr marR="5080" algn="r">
              <a:lnSpc>
                <a:spcPct val="100000"/>
              </a:lnSpc>
              <a:spcBef>
                <a:spcPts val="1345"/>
              </a:spcBef>
            </a:pPr>
            <a:r>
              <a:rPr sz="1800" dirty="0">
                <a:solidFill>
                  <a:srgbClr val="113D59"/>
                </a:solidFill>
              </a:rPr>
              <a:t>Porto</a:t>
            </a:r>
            <a:r>
              <a:rPr sz="1800" spc="75" dirty="0">
                <a:solidFill>
                  <a:srgbClr val="113D59"/>
                </a:solidFill>
              </a:rPr>
              <a:t> </a:t>
            </a:r>
            <a:r>
              <a:rPr sz="1800" spc="95" dirty="0">
                <a:solidFill>
                  <a:srgbClr val="113D59"/>
                </a:solidFill>
              </a:rPr>
              <a:t>de</a:t>
            </a:r>
            <a:r>
              <a:rPr sz="1800" spc="40" dirty="0">
                <a:solidFill>
                  <a:srgbClr val="113D59"/>
                </a:solidFill>
              </a:rPr>
              <a:t> </a:t>
            </a:r>
            <a:r>
              <a:rPr sz="1800" spc="80" dirty="0">
                <a:solidFill>
                  <a:srgbClr val="113D59"/>
                </a:solidFill>
              </a:rPr>
              <a:t>Barcelona</a:t>
            </a:r>
            <a:endParaRPr sz="1800" dirty="0"/>
          </a:p>
          <a:p>
            <a:pPr>
              <a:lnSpc>
                <a:spcPct val="100000"/>
              </a:lnSpc>
              <a:spcBef>
                <a:spcPts val="515"/>
              </a:spcBef>
            </a:pPr>
            <a:endParaRPr sz="1800" dirty="0"/>
          </a:p>
          <a:p>
            <a:pPr marR="354965" algn="ctr">
              <a:lnSpc>
                <a:spcPct val="100000"/>
              </a:lnSpc>
            </a:pPr>
            <a:r>
              <a:rPr sz="2400" spc="110" dirty="0">
                <a:solidFill>
                  <a:srgbClr val="000000"/>
                </a:solidFill>
              </a:rPr>
              <a:t>Informações</a:t>
            </a:r>
            <a:endParaRPr sz="2400" dirty="0"/>
          </a:p>
        </p:txBody>
      </p:sp>
      <p:sp>
        <p:nvSpPr>
          <p:cNvPr id="15" name="object 15"/>
          <p:cNvSpPr/>
          <p:nvPr/>
        </p:nvSpPr>
        <p:spPr>
          <a:xfrm>
            <a:off x="2700527" y="5081015"/>
            <a:ext cx="2147570" cy="0"/>
          </a:xfrm>
          <a:custGeom>
            <a:avLst/>
            <a:gdLst/>
            <a:ahLst/>
            <a:cxnLst/>
            <a:rect l="l" t="t" r="r" b="b"/>
            <a:pathLst>
              <a:path w="2147570">
                <a:moveTo>
                  <a:pt x="0" y="0"/>
                </a:moveTo>
                <a:lnTo>
                  <a:pt x="2147316" y="0"/>
                </a:lnTo>
              </a:path>
            </a:pathLst>
          </a:custGeom>
          <a:ln w="27432">
            <a:solidFill>
              <a:srgbClr val="C44F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507491" y="5300471"/>
            <a:ext cx="6543040" cy="657225"/>
            <a:chOff x="507491" y="5300471"/>
            <a:chExt cx="6543040" cy="657225"/>
          </a:xfrm>
        </p:grpSpPr>
        <p:sp>
          <p:nvSpPr>
            <p:cNvPr id="17" name="object 17"/>
            <p:cNvSpPr/>
            <p:nvPr/>
          </p:nvSpPr>
          <p:spPr>
            <a:xfrm>
              <a:off x="507491" y="5300471"/>
              <a:ext cx="6543040" cy="657225"/>
            </a:xfrm>
            <a:custGeom>
              <a:avLst/>
              <a:gdLst/>
              <a:ahLst/>
              <a:cxnLst/>
              <a:rect l="l" t="t" r="r" b="b"/>
              <a:pathLst>
                <a:path w="6543040" h="657225">
                  <a:moveTo>
                    <a:pt x="6396228" y="656843"/>
                  </a:moveTo>
                  <a:lnTo>
                    <a:pt x="146304" y="656843"/>
                  </a:lnTo>
                  <a:lnTo>
                    <a:pt x="100071" y="649382"/>
                  </a:lnTo>
                  <a:lnTo>
                    <a:pt x="59911" y="628607"/>
                  </a:lnTo>
                  <a:lnTo>
                    <a:pt x="28236" y="596932"/>
                  </a:lnTo>
                  <a:lnTo>
                    <a:pt x="7461" y="556772"/>
                  </a:lnTo>
                  <a:lnTo>
                    <a:pt x="0" y="510539"/>
                  </a:lnTo>
                  <a:lnTo>
                    <a:pt x="0" y="144779"/>
                  </a:lnTo>
                  <a:lnTo>
                    <a:pt x="7461" y="99291"/>
                  </a:lnTo>
                  <a:lnTo>
                    <a:pt x="28236" y="59582"/>
                  </a:lnTo>
                  <a:lnTo>
                    <a:pt x="59911" y="28139"/>
                  </a:lnTo>
                  <a:lnTo>
                    <a:pt x="100071" y="7449"/>
                  </a:lnTo>
                  <a:lnTo>
                    <a:pt x="146304" y="0"/>
                  </a:lnTo>
                  <a:lnTo>
                    <a:pt x="6396228" y="0"/>
                  </a:lnTo>
                  <a:lnTo>
                    <a:pt x="6442460" y="7449"/>
                  </a:lnTo>
                  <a:lnTo>
                    <a:pt x="6482620" y="28139"/>
                  </a:lnTo>
                  <a:lnTo>
                    <a:pt x="6514295" y="59582"/>
                  </a:lnTo>
                  <a:lnTo>
                    <a:pt x="6535070" y="99291"/>
                  </a:lnTo>
                  <a:lnTo>
                    <a:pt x="6542532" y="144779"/>
                  </a:lnTo>
                  <a:lnTo>
                    <a:pt x="6542532" y="510539"/>
                  </a:lnTo>
                  <a:lnTo>
                    <a:pt x="6535070" y="556772"/>
                  </a:lnTo>
                  <a:lnTo>
                    <a:pt x="6514295" y="596932"/>
                  </a:lnTo>
                  <a:lnTo>
                    <a:pt x="6482620" y="628607"/>
                  </a:lnTo>
                  <a:lnTo>
                    <a:pt x="6442460" y="649382"/>
                  </a:lnTo>
                  <a:lnTo>
                    <a:pt x="6396228" y="6568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7803" y="5920739"/>
              <a:ext cx="6122035" cy="0"/>
            </a:xfrm>
            <a:custGeom>
              <a:avLst/>
              <a:gdLst/>
              <a:ahLst/>
              <a:cxnLst/>
              <a:rect l="l" t="t" r="r" b="b"/>
              <a:pathLst>
                <a:path w="6122034">
                  <a:moveTo>
                    <a:pt x="0" y="0"/>
                  </a:moveTo>
                  <a:lnTo>
                    <a:pt x="6121908" y="0"/>
                  </a:lnTo>
                </a:path>
              </a:pathLst>
            </a:custGeom>
            <a:ln w="762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60336" y="5310603"/>
            <a:ext cx="29184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85" dirty="0">
                <a:solidFill>
                  <a:srgbClr val="677279"/>
                </a:solidFill>
                <a:latin typeface="Calibri"/>
                <a:cs typeface="Calibri"/>
              </a:rPr>
              <a:t>O</a:t>
            </a:r>
            <a:r>
              <a:rPr sz="1600" b="1" spc="10" dirty="0">
                <a:solidFill>
                  <a:srgbClr val="677279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677279"/>
                </a:solidFill>
                <a:latin typeface="Calibri"/>
                <a:cs typeface="Calibri"/>
              </a:rPr>
              <a:t>valor</a:t>
            </a:r>
            <a:r>
              <a:rPr sz="1600" b="1" spc="25" dirty="0">
                <a:solidFill>
                  <a:srgbClr val="677279"/>
                </a:solidFill>
                <a:latin typeface="Calibri"/>
                <a:cs typeface="Calibri"/>
              </a:rPr>
              <a:t> </a:t>
            </a:r>
            <a:r>
              <a:rPr sz="1600" b="1" spc="60" dirty="0">
                <a:solidFill>
                  <a:srgbClr val="677279"/>
                </a:solidFill>
                <a:latin typeface="Calibri"/>
                <a:cs typeface="Calibri"/>
              </a:rPr>
              <a:t>do</a:t>
            </a:r>
            <a:r>
              <a:rPr sz="1600" b="1" dirty="0">
                <a:solidFill>
                  <a:srgbClr val="677279"/>
                </a:solidFill>
                <a:latin typeface="Calibri"/>
                <a:cs typeface="Calibri"/>
              </a:rPr>
              <a:t> </a:t>
            </a:r>
            <a:r>
              <a:rPr sz="1600" b="1" spc="110" dirty="0">
                <a:solidFill>
                  <a:srgbClr val="677279"/>
                </a:solidFill>
                <a:latin typeface="Calibri"/>
                <a:cs typeface="Calibri"/>
              </a:rPr>
              <a:t>Curso</a:t>
            </a:r>
            <a:r>
              <a:rPr sz="1600" b="1" spc="-15" dirty="0">
                <a:solidFill>
                  <a:srgbClr val="677279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677279"/>
                </a:solidFill>
                <a:latin typeface="Calibri"/>
                <a:cs typeface="Calibri"/>
              </a:rPr>
              <a:t>corresponde</a:t>
            </a:r>
            <a:r>
              <a:rPr sz="1600" b="1" spc="10" dirty="0">
                <a:solidFill>
                  <a:srgbClr val="677279"/>
                </a:solidFill>
                <a:latin typeface="Calibri"/>
                <a:cs typeface="Calibri"/>
              </a:rPr>
              <a:t> </a:t>
            </a:r>
            <a:r>
              <a:rPr sz="1600" b="1" spc="35" dirty="0">
                <a:solidFill>
                  <a:srgbClr val="677279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C44F4D"/>
                </a:solidFill>
                <a:latin typeface="Calibri"/>
                <a:cs typeface="Calibri"/>
              </a:rPr>
              <a:t>2.380</a:t>
            </a:r>
            <a:r>
              <a:rPr sz="1600" b="1" spc="40" dirty="0">
                <a:solidFill>
                  <a:srgbClr val="C44F4D"/>
                </a:solidFill>
                <a:latin typeface="Calibri"/>
                <a:cs typeface="Calibri"/>
              </a:rPr>
              <a:t> </a:t>
            </a:r>
            <a:r>
              <a:rPr sz="1600" b="1" spc="105" dirty="0">
                <a:solidFill>
                  <a:srgbClr val="C44F4D"/>
                </a:solidFill>
                <a:latin typeface="Calibri"/>
                <a:cs typeface="Calibri"/>
              </a:rPr>
              <a:t>EUROS</a:t>
            </a:r>
            <a:r>
              <a:rPr sz="1600" b="1" spc="55" dirty="0">
                <a:solidFill>
                  <a:srgbClr val="C44F4D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C44F4D"/>
                </a:solidFill>
                <a:latin typeface="Calibri"/>
                <a:cs typeface="Calibri"/>
              </a:rPr>
              <a:t>(</a:t>
            </a:r>
            <a:r>
              <a:rPr sz="1600" spc="-25" dirty="0">
                <a:latin typeface="Calibri"/>
                <a:cs typeface="Calibri"/>
              </a:rPr>
              <a:t>€)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65838" y="5344154"/>
            <a:ext cx="31254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59510" algn="l"/>
                <a:tab pos="1769745" algn="l"/>
                <a:tab pos="2033270" algn="l"/>
                <a:tab pos="2829560" algn="l"/>
              </a:tabLst>
            </a:pPr>
            <a:r>
              <a:rPr sz="1600" spc="-10" dirty="0">
                <a:solidFill>
                  <a:srgbClr val="2A2A2A"/>
                </a:solidFill>
                <a:latin typeface="Calibri"/>
                <a:cs typeface="Calibri"/>
              </a:rPr>
              <a:t>Pagamento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-20" dirty="0">
                <a:solidFill>
                  <a:srgbClr val="2A2A2A"/>
                </a:solidFill>
                <a:latin typeface="Calibri"/>
                <a:cs typeface="Calibri"/>
              </a:rPr>
              <a:t>junto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20" dirty="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FAPEU,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em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reais,</a:t>
            </a:r>
            <a:r>
              <a:rPr sz="1600" spc="1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mediante</a:t>
            </a:r>
            <a:r>
              <a:rPr sz="1600" spc="12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Nota</a:t>
            </a:r>
            <a:r>
              <a:rPr sz="1600" spc="114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2A2A2A"/>
                </a:solidFill>
                <a:latin typeface="Calibri"/>
                <a:cs typeface="Calibri"/>
              </a:rPr>
              <a:t>Fiscal</a:t>
            </a:r>
            <a:r>
              <a:rPr sz="1600" spc="9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80" dirty="0">
                <a:solidFill>
                  <a:srgbClr val="2A2A2A"/>
                </a:solidFill>
                <a:latin typeface="Calibri"/>
                <a:cs typeface="Calibri"/>
              </a:rPr>
              <a:t>/</a:t>
            </a:r>
            <a:r>
              <a:rPr sz="1600" spc="9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A2A2A"/>
                </a:solidFill>
                <a:latin typeface="Calibri"/>
                <a:cs typeface="Calibri"/>
              </a:rPr>
              <a:t>Fatura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07491" y="6167627"/>
            <a:ext cx="3226435" cy="3327400"/>
            <a:chOff x="507491" y="6167627"/>
            <a:chExt cx="3226435" cy="3327400"/>
          </a:xfrm>
        </p:grpSpPr>
        <p:sp>
          <p:nvSpPr>
            <p:cNvPr id="22" name="object 22"/>
            <p:cNvSpPr/>
            <p:nvPr/>
          </p:nvSpPr>
          <p:spPr>
            <a:xfrm>
              <a:off x="507491" y="6167627"/>
              <a:ext cx="3171825" cy="3327400"/>
            </a:xfrm>
            <a:custGeom>
              <a:avLst/>
              <a:gdLst/>
              <a:ahLst/>
              <a:cxnLst/>
              <a:rect l="l" t="t" r="r" b="b"/>
              <a:pathLst>
                <a:path w="3171825" h="3327400">
                  <a:moveTo>
                    <a:pt x="3006852" y="3326891"/>
                  </a:moveTo>
                  <a:lnTo>
                    <a:pt x="164592" y="3326891"/>
                  </a:lnTo>
                  <a:lnTo>
                    <a:pt x="121179" y="3320944"/>
                  </a:lnTo>
                  <a:lnTo>
                    <a:pt x="81957" y="3304201"/>
                  </a:lnTo>
                  <a:lnTo>
                    <a:pt x="48577" y="3278314"/>
                  </a:lnTo>
                  <a:lnTo>
                    <a:pt x="22690" y="3244934"/>
                  </a:lnTo>
                  <a:lnTo>
                    <a:pt x="5947" y="3205712"/>
                  </a:lnTo>
                  <a:lnTo>
                    <a:pt x="0" y="3162300"/>
                  </a:lnTo>
                  <a:lnTo>
                    <a:pt x="0" y="164591"/>
                  </a:lnTo>
                  <a:lnTo>
                    <a:pt x="5947" y="120649"/>
                  </a:lnTo>
                  <a:lnTo>
                    <a:pt x="22690" y="81279"/>
                  </a:lnTo>
                  <a:lnTo>
                    <a:pt x="48577" y="48005"/>
                  </a:lnTo>
                  <a:lnTo>
                    <a:pt x="81957" y="22351"/>
                  </a:lnTo>
                  <a:lnTo>
                    <a:pt x="121179" y="5841"/>
                  </a:lnTo>
                  <a:lnTo>
                    <a:pt x="164592" y="0"/>
                  </a:lnTo>
                  <a:lnTo>
                    <a:pt x="3006852" y="0"/>
                  </a:lnTo>
                  <a:lnTo>
                    <a:pt x="3050264" y="5841"/>
                  </a:lnTo>
                  <a:lnTo>
                    <a:pt x="3089486" y="22351"/>
                  </a:lnTo>
                  <a:lnTo>
                    <a:pt x="3122866" y="48005"/>
                  </a:lnTo>
                  <a:lnTo>
                    <a:pt x="3148753" y="81279"/>
                  </a:lnTo>
                  <a:lnTo>
                    <a:pt x="3165496" y="120649"/>
                  </a:lnTo>
                  <a:lnTo>
                    <a:pt x="3171443" y="164591"/>
                  </a:lnTo>
                  <a:lnTo>
                    <a:pt x="3171443" y="3162300"/>
                  </a:lnTo>
                  <a:lnTo>
                    <a:pt x="3165496" y="3205712"/>
                  </a:lnTo>
                  <a:lnTo>
                    <a:pt x="3148753" y="3244934"/>
                  </a:lnTo>
                  <a:lnTo>
                    <a:pt x="3122866" y="3278314"/>
                  </a:lnTo>
                  <a:lnTo>
                    <a:pt x="3089486" y="3304201"/>
                  </a:lnTo>
                  <a:lnTo>
                    <a:pt x="3050264" y="3320944"/>
                  </a:lnTo>
                  <a:lnTo>
                    <a:pt x="3006852" y="33268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07491" y="6515099"/>
              <a:ext cx="3226435" cy="0"/>
            </a:xfrm>
            <a:custGeom>
              <a:avLst/>
              <a:gdLst/>
              <a:ahLst/>
              <a:cxnLst/>
              <a:rect l="l" t="t" r="r" b="b"/>
              <a:pathLst>
                <a:path w="3226435">
                  <a:moveTo>
                    <a:pt x="0" y="0"/>
                  </a:moveTo>
                  <a:lnTo>
                    <a:pt x="3226308" y="0"/>
                  </a:lnTo>
                </a:path>
              </a:pathLst>
            </a:custGeom>
            <a:ln w="18288">
              <a:solidFill>
                <a:srgbClr val="4D7C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880103" y="6167627"/>
            <a:ext cx="3169920" cy="3327400"/>
            <a:chOff x="3880103" y="6167627"/>
            <a:chExt cx="3169920" cy="3327400"/>
          </a:xfrm>
        </p:grpSpPr>
        <p:sp>
          <p:nvSpPr>
            <p:cNvPr id="25" name="object 25"/>
            <p:cNvSpPr/>
            <p:nvPr/>
          </p:nvSpPr>
          <p:spPr>
            <a:xfrm>
              <a:off x="3880103" y="6167627"/>
              <a:ext cx="3169920" cy="3327400"/>
            </a:xfrm>
            <a:custGeom>
              <a:avLst/>
              <a:gdLst/>
              <a:ahLst/>
              <a:cxnLst/>
              <a:rect l="l" t="t" r="r" b="b"/>
              <a:pathLst>
                <a:path w="3169920" h="3327400">
                  <a:moveTo>
                    <a:pt x="3005328" y="3326891"/>
                  </a:moveTo>
                  <a:lnTo>
                    <a:pt x="163068" y="3326891"/>
                  </a:lnTo>
                  <a:lnTo>
                    <a:pt x="119768" y="3320944"/>
                  </a:lnTo>
                  <a:lnTo>
                    <a:pt x="80828" y="3304201"/>
                  </a:lnTo>
                  <a:lnTo>
                    <a:pt x="47815" y="3278314"/>
                  </a:lnTo>
                  <a:lnTo>
                    <a:pt x="22295" y="3244934"/>
                  </a:lnTo>
                  <a:lnTo>
                    <a:pt x="5834" y="3205712"/>
                  </a:lnTo>
                  <a:lnTo>
                    <a:pt x="0" y="3162300"/>
                  </a:lnTo>
                  <a:lnTo>
                    <a:pt x="0" y="164591"/>
                  </a:lnTo>
                  <a:lnTo>
                    <a:pt x="5834" y="120649"/>
                  </a:lnTo>
                  <a:lnTo>
                    <a:pt x="22295" y="81279"/>
                  </a:lnTo>
                  <a:lnTo>
                    <a:pt x="47815" y="48005"/>
                  </a:lnTo>
                  <a:lnTo>
                    <a:pt x="80828" y="22351"/>
                  </a:lnTo>
                  <a:lnTo>
                    <a:pt x="119768" y="5841"/>
                  </a:lnTo>
                  <a:lnTo>
                    <a:pt x="163068" y="0"/>
                  </a:lnTo>
                  <a:lnTo>
                    <a:pt x="3005328" y="0"/>
                  </a:lnTo>
                  <a:lnTo>
                    <a:pt x="3049270" y="5841"/>
                  </a:lnTo>
                  <a:lnTo>
                    <a:pt x="3088640" y="22351"/>
                  </a:lnTo>
                  <a:lnTo>
                    <a:pt x="3121914" y="48005"/>
                  </a:lnTo>
                  <a:lnTo>
                    <a:pt x="3147567" y="81279"/>
                  </a:lnTo>
                  <a:lnTo>
                    <a:pt x="3164078" y="120649"/>
                  </a:lnTo>
                  <a:lnTo>
                    <a:pt x="3169920" y="164591"/>
                  </a:lnTo>
                  <a:lnTo>
                    <a:pt x="3169920" y="3162300"/>
                  </a:lnTo>
                  <a:lnTo>
                    <a:pt x="3164078" y="3205712"/>
                  </a:lnTo>
                  <a:lnTo>
                    <a:pt x="3147567" y="3244934"/>
                  </a:lnTo>
                  <a:lnTo>
                    <a:pt x="3121914" y="3278314"/>
                  </a:lnTo>
                  <a:lnTo>
                    <a:pt x="3088640" y="3304201"/>
                  </a:lnTo>
                  <a:lnTo>
                    <a:pt x="3049269" y="3320944"/>
                  </a:lnTo>
                  <a:lnTo>
                    <a:pt x="3005328" y="33268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80103" y="6515099"/>
              <a:ext cx="3096895" cy="0"/>
            </a:xfrm>
            <a:custGeom>
              <a:avLst/>
              <a:gdLst/>
              <a:ahLst/>
              <a:cxnLst/>
              <a:rect l="l" t="t" r="r" b="b"/>
              <a:pathLst>
                <a:path w="3096895">
                  <a:moveTo>
                    <a:pt x="0" y="0"/>
                  </a:moveTo>
                  <a:lnTo>
                    <a:pt x="3096768" y="0"/>
                  </a:lnTo>
                </a:path>
              </a:pathLst>
            </a:custGeom>
            <a:ln w="18288">
              <a:solidFill>
                <a:srgbClr val="4D7C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16097" y="6203623"/>
            <a:ext cx="3176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70" dirty="0">
                <a:solidFill>
                  <a:srgbClr val="4D7C2D"/>
                </a:solidFill>
                <a:latin typeface="Calibri"/>
                <a:cs typeface="Calibri"/>
              </a:rPr>
              <a:t>Prazos</a:t>
            </a:r>
            <a:r>
              <a:rPr sz="1600" b="1" spc="-10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4D7C2D"/>
                </a:solidFill>
                <a:latin typeface="Calibri"/>
                <a:cs typeface="Calibri"/>
              </a:rPr>
              <a:t>de</a:t>
            </a:r>
            <a:r>
              <a:rPr sz="1600" b="1" spc="-25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90" dirty="0">
                <a:solidFill>
                  <a:srgbClr val="4D7C2D"/>
                </a:solidFill>
                <a:latin typeface="Calibri"/>
                <a:cs typeface="Calibri"/>
              </a:rPr>
              <a:t>inscrição</a:t>
            </a:r>
            <a:r>
              <a:rPr sz="1600" b="1" spc="-25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4D7C2D"/>
                </a:solidFill>
                <a:latin typeface="Calibri"/>
                <a:cs typeface="Calibri"/>
              </a:rPr>
              <a:t>e</a:t>
            </a:r>
            <a:r>
              <a:rPr sz="1600" b="1" spc="-25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4D7C2D"/>
                </a:solidFill>
                <a:latin typeface="Calibri"/>
                <a:cs typeface="Calibri"/>
              </a:rPr>
              <a:t>confirmação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11562" y="6238757"/>
            <a:ext cx="2887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55" dirty="0">
                <a:solidFill>
                  <a:srgbClr val="4D7C2D"/>
                </a:solidFill>
                <a:latin typeface="Calibri"/>
                <a:cs typeface="Calibri"/>
              </a:rPr>
              <a:t>Pagamento,</a:t>
            </a:r>
            <a:r>
              <a:rPr sz="1600" b="1" spc="20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114" dirty="0">
                <a:solidFill>
                  <a:srgbClr val="4D7C2D"/>
                </a:solidFill>
                <a:latin typeface="Calibri"/>
                <a:cs typeface="Calibri"/>
              </a:rPr>
              <a:t>despesas</a:t>
            </a:r>
            <a:r>
              <a:rPr sz="1600" b="1" spc="-5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4D7C2D"/>
                </a:solidFill>
                <a:latin typeface="Calibri"/>
                <a:cs typeface="Calibri"/>
              </a:rPr>
              <a:t>e</a:t>
            </a:r>
            <a:r>
              <a:rPr sz="1600" b="1" spc="-40" dirty="0">
                <a:solidFill>
                  <a:srgbClr val="4D7C2D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4D7C2D"/>
                </a:solidFill>
                <a:latin typeface="Calibri"/>
                <a:cs typeface="Calibri"/>
              </a:rPr>
              <a:t>idioma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2992" y="6546553"/>
            <a:ext cx="3060065" cy="5099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473709">
              <a:lnSpc>
                <a:spcPts val="1900"/>
              </a:lnSpc>
              <a:spcBef>
                <a:spcPts val="175"/>
              </a:spcBef>
              <a:buFont typeface="Segoe UI Symbol"/>
              <a:buChar char="❑"/>
              <a:tabLst>
                <a:tab pos="486409" algn="l"/>
                <a:tab pos="1027430" algn="l"/>
                <a:tab pos="1116965" algn="l"/>
                <a:tab pos="1805939" algn="l"/>
                <a:tab pos="2233930" algn="l"/>
                <a:tab pos="2456180" algn="l"/>
              </a:tabLst>
            </a:pPr>
            <a:r>
              <a:rPr sz="1600" spc="100" dirty="0">
                <a:solidFill>
                  <a:srgbClr val="2A2A2A"/>
                </a:solidFill>
                <a:latin typeface="Calibri"/>
                <a:cs typeface="Calibri"/>
              </a:rPr>
              <a:t>Os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interessados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	</a:t>
            </a:r>
            <a:r>
              <a:rPr sz="1600" spc="-20" dirty="0">
                <a:solidFill>
                  <a:srgbClr val="2A2A2A"/>
                </a:solidFill>
                <a:latin typeface="Calibri"/>
                <a:cs typeface="Calibri"/>
              </a:rPr>
              <a:t>devem </a:t>
            </a:r>
            <a:r>
              <a:rPr sz="1600" spc="-10" dirty="0">
                <a:solidFill>
                  <a:srgbClr val="2A2A2A"/>
                </a:solidFill>
                <a:latin typeface="Calibri"/>
                <a:cs typeface="Calibri"/>
              </a:rPr>
              <a:t>preencher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	</a:t>
            </a:r>
            <a:r>
              <a:rPr sz="1600" spc="55" dirty="0">
                <a:solidFill>
                  <a:srgbClr val="2A2A2A"/>
                </a:solidFill>
                <a:latin typeface="Calibri"/>
                <a:cs typeface="Calibri"/>
              </a:rPr>
              <a:t>Ficha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	</a:t>
            </a:r>
            <a:r>
              <a:rPr sz="1600" spc="55" dirty="0">
                <a:solidFill>
                  <a:srgbClr val="2A2A2A"/>
                </a:solidFill>
                <a:latin typeface="Calibri"/>
                <a:cs typeface="Calibri"/>
              </a:rPr>
              <a:t>Inscrição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02992" y="7031198"/>
            <a:ext cx="3087370" cy="1638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29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Preliminar</a:t>
            </a:r>
            <a:r>
              <a:rPr sz="1600" spc="24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 err="1">
                <a:solidFill>
                  <a:srgbClr val="2A2A2A"/>
                </a:solidFill>
                <a:latin typeface="Calibri"/>
                <a:cs typeface="Calibri"/>
              </a:rPr>
              <a:t>até</a:t>
            </a:r>
            <a:r>
              <a:rPr sz="1600" spc="26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lang="pt-BR" sz="1600" dirty="0">
                <a:solidFill>
                  <a:srgbClr val="2A2A2A"/>
                </a:solidFill>
                <a:latin typeface="Calibri"/>
                <a:cs typeface="Calibri"/>
              </a:rPr>
              <a:t>05.01.2027</a:t>
            </a:r>
            <a:r>
              <a:rPr sz="1600" spc="27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A2A2A"/>
                </a:solidFill>
                <a:latin typeface="Calibri"/>
                <a:cs typeface="Calibri"/>
              </a:rPr>
              <a:t>(mínimo 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10</a:t>
            </a:r>
            <a:r>
              <a:rPr sz="1600" spc="28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participantes</a:t>
            </a:r>
            <a:r>
              <a:rPr sz="1600" spc="30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para</a:t>
            </a:r>
            <a:r>
              <a:rPr sz="1600" spc="27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sz="1600" spc="27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realização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do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 curso)</a:t>
            </a:r>
            <a:endParaRPr sz="1600" dirty="0">
              <a:latin typeface="Calibri"/>
              <a:cs typeface="Calibri"/>
            </a:endParaRPr>
          </a:p>
          <a:p>
            <a:pPr marL="41275" marR="5080" indent="232410" algn="just">
              <a:lnSpc>
                <a:spcPct val="99400"/>
              </a:lnSpc>
              <a:spcBef>
                <a:spcPts val="1225"/>
              </a:spcBef>
              <a:buFont typeface="Segoe UI Symbol"/>
              <a:buChar char="❑"/>
              <a:tabLst>
                <a:tab pos="273685" algn="l"/>
              </a:tabLst>
            </a:pP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sz="1600" spc="6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2A2A2A"/>
                </a:solidFill>
                <a:latin typeface="Calibri"/>
                <a:cs typeface="Calibri"/>
              </a:rPr>
              <a:t>confirmação</a:t>
            </a:r>
            <a:r>
              <a:rPr sz="1600" spc="7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de</a:t>
            </a:r>
            <a:r>
              <a:rPr sz="1600" spc="6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realização</a:t>
            </a:r>
            <a:r>
              <a:rPr sz="1600" spc="6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25" dirty="0">
                <a:solidFill>
                  <a:srgbClr val="2A2A2A"/>
                </a:solidFill>
                <a:latin typeface="Calibri"/>
                <a:cs typeface="Calibri"/>
              </a:rPr>
              <a:t>do </a:t>
            </a:r>
            <a:r>
              <a:rPr sz="1600" spc="90" dirty="0">
                <a:solidFill>
                  <a:srgbClr val="2A2A2A"/>
                </a:solidFill>
                <a:latin typeface="Calibri"/>
                <a:cs typeface="Calibri"/>
              </a:rPr>
              <a:t>Curso</a:t>
            </a:r>
            <a:r>
              <a:rPr sz="1600" spc="295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será</a:t>
            </a:r>
            <a:r>
              <a:rPr sz="1600" spc="300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informada</a:t>
            </a:r>
            <a:r>
              <a:rPr sz="1600" spc="300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spc="35" dirty="0">
                <a:solidFill>
                  <a:srgbClr val="2A2A2A"/>
                </a:solidFill>
                <a:latin typeface="Calibri"/>
                <a:cs typeface="Calibri"/>
              </a:rPr>
              <a:t>em </a:t>
            </a:r>
            <a:r>
              <a:rPr lang="pt-BR" sz="1600" spc="-10">
                <a:solidFill>
                  <a:srgbClr val="2A2A2A"/>
                </a:solidFill>
                <a:latin typeface="Calibri"/>
                <a:cs typeface="Calibri"/>
              </a:rPr>
              <a:t>10.01.2027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1991" y="8713689"/>
            <a:ext cx="2986405" cy="753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28295" algn="just">
              <a:lnSpc>
                <a:spcPct val="99400"/>
              </a:lnSpc>
              <a:spcBef>
                <a:spcPts val="105"/>
              </a:spcBef>
              <a:buFont typeface="Segoe UI Symbol"/>
              <a:buChar char="❑"/>
              <a:tabLst>
                <a:tab pos="340995" algn="l"/>
              </a:tabLst>
            </a:pPr>
            <a:r>
              <a:rPr sz="1600" spc="105" dirty="0">
                <a:solidFill>
                  <a:srgbClr val="2A2A2A"/>
                </a:solidFill>
                <a:latin typeface="Calibri"/>
                <a:cs typeface="Calibri"/>
              </a:rPr>
              <a:t>O</a:t>
            </a:r>
            <a:r>
              <a:rPr sz="1600" spc="295" dirty="0">
                <a:solidFill>
                  <a:srgbClr val="2A2A2A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pagamento</a:t>
            </a:r>
            <a:r>
              <a:rPr sz="1600" spc="300" dirty="0">
                <a:solidFill>
                  <a:srgbClr val="2A2A2A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do</a:t>
            </a:r>
            <a:r>
              <a:rPr sz="1600" spc="300" dirty="0">
                <a:solidFill>
                  <a:srgbClr val="2A2A2A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valor</a:t>
            </a:r>
            <a:r>
              <a:rPr sz="1600" spc="300" dirty="0">
                <a:solidFill>
                  <a:srgbClr val="2A2A2A"/>
                </a:solidFill>
                <a:latin typeface="Calibri"/>
                <a:cs typeface="Calibri"/>
              </a:rPr>
              <a:t>  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do </a:t>
            </a:r>
            <a:r>
              <a:rPr sz="1600" spc="90" dirty="0">
                <a:solidFill>
                  <a:srgbClr val="2A2A2A"/>
                </a:solidFill>
                <a:latin typeface="Calibri"/>
                <a:cs typeface="Calibri"/>
              </a:rPr>
              <a:t>Curso</a:t>
            </a:r>
            <a:r>
              <a:rPr sz="1600" spc="365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deve</a:t>
            </a:r>
            <a:r>
              <a:rPr sz="1600" spc="385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ocorrer</a:t>
            </a:r>
            <a:r>
              <a:rPr sz="1600" spc="375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spc="-25" dirty="0" err="1">
                <a:solidFill>
                  <a:srgbClr val="2A2A2A"/>
                </a:solidFill>
                <a:latin typeface="Calibri"/>
                <a:cs typeface="Calibri"/>
              </a:rPr>
              <a:t>até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lang="pt-BR" sz="1600" spc="-10" dirty="0">
                <a:solidFill>
                  <a:srgbClr val="2A2A2A"/>
                </a:solidFill>
                <a:latin typeface="Calibri"/>
                <a:cs typeface="Calibri"/>
              </a:rPr>
              <a:t>31.01.2027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07563" y="6610575"/>
            <a:ext cx="2901315" cy="1593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3825" indent="219710" algn="just">
              <a:lnSpc>
                <a:spcPct val="99400"/>
              </a:lnSpc>
              <a:spcBef>
                <a:spcPts val="105"/>
              </a:spcBef>
              <a:buFont typeface="Segoe UI Symbol"/>
              <a:buChar char="❑"/>
              <a:tabLst>
                <a:tab pos="232410" algn="l"/>
              </a:tabLst>
            </a:pPr>
            <a:r>
              <a:rPr sz="1600" spc="85" dirty="0">
                <a:solidFill>
                  <a:srgbClr val="2A2A2A"/>
                </a:solidFill>
                <a:latin typeface="Calibri"/>
                <a:cs typeface="Calibri"/>
              </a:rPr>
              <a:t>As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2A2A2A"/>
                </a:solidFill>
                <a:latin typeface="Calibri"/>
                <a:cs typeface="Calibri"/>
              </a:rPr>
              <a:t>despesas</a:t>
            </a:r>
            <a:r>
              <a:rPr sz="1600" spc="-4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aéreas,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estadia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e</a:t>
            </a:r>
            <a:r>
              <a:rPr sz="1600" spc="-2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alimentação</a:t>
            </a:r>
            <a:r>
              <a:rPr sz="1600" spc="1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2A2A2A"/>
                </a:solidFill>
                <a:latin typeface="Calibri"/>
                <a:cs typeface="Calibri"/>
              </a:rPr>
              <a:t>são</a:t>
            </a:r>
            <a:r>
              <a:rPr sz="1600" spc="-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por</a:t>
            </a:r>
            <a:r>
              <a:rPr sz="1600" spc="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conta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do </a:t>
            </a:r>
            <a:r>
              <a:rPr sz="1600" spc="-10" dirty="0">
                <a:solidFill>
                  <a:srgbClr val="2A2A2A"/>
                </a:solidFill>
                <a:latin typeface="Calibri"/>
                <a:cs typeface="Calibri"/>
              </a:rPr>
              <a:t>participante</a:t>
            </a:r>
            <a:endParaRPr sz="1600">
              <a:latin typeface="Calibri"/>
              <a:cs typeface="Calibri"/>
            </a:endParaRPr>
          </a:p>
          <a:p>
            <a:pPr marL="36830" marR="5080" indent="260985" algn="just">
              <a:lnSpc>
                <a:spcPct val="99400"/>
              </a:lnSpc>
              <a:spcBef>
                <a:spcPts val="890"/>
              </a:spcBef>
              <a:buFont typeface="Segoe UI Symbol"/>
              <a:buChar char="❑"/>
              <a:tabLst>
                <a:tab pos="297815" algn="l"/>
              </a:tabLst>
            </a:pPr>
            <a:r>
              <a:rPr sz="1600" spc="105" dirty="0">
                <a:solidFill>
                  <a:srgbClr val="2A2A2A"/>
                </a:solidFill>
                <a:latin typeface="Calibri"/>
                <a:cs typeface="Calibri"/>
              </a:rPr>
              <a:t>O</a:t>
            </a:r>
            <a:r>
              <a:rPr sz="1600" spc="42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2A2A2A"/>
                </a:solidFill>
                <a:latin typeface="Calibri"/>
                <a:cs typeface="Calibri"/>
              </a:rPr>
              <a:t>curso</a:t>
            </a:r>
            <a:r>
              <a:rPr sz="1600" spc="409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será</a:t>
            </a:r>
            <a:r>
              <a:rPr sz="1600" spc="44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ministrado</a:t>
            </a:r>
            <a:r>
              <a:rPr sz="1600" spc="4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por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executivos</a:t>
            </a:r>
            <a:r>
              <a:rPr sz="1600" spc="335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do</a:t>
            </a:r>
            <a:r>
              <a:rPr sz="1600" spc="340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Porto</a:t>
            </a:r>
            <a:r>
              <a:rPr sz="1600" spc="335" dirty="0">
                <a:solidFill>
                  <a:srgbClr val="2A2A2A"/>
                </a:solidFill>
                <a:latin typeface="Calibri"/>
                <a:cs typeface="Calibri"/>
              </a:rPr>
              <a:t>    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de 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Barcelona</a:t>
            </a:r>
            <a:r>
              <a:rPr sz="1600" spc="1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no</a:t>
            </a:r>
            <a:r>
              <a:rPr sz="1600" spc="9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idioma</a:t>
            </a:r>
            <a:r>
              <a:rPr sz="1600" spc="11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2A2A2A"/>
                </a:solidFill>
                <a:latin typeface="Calibri"/>
                <a:cs typeface="Calibri"/>
              </a:rPr>
              <a:t>espanhol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27357" y="8366181"/>
            <a:ext cx="2825750" cy="99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9710">
              <a:lnSpc>
                <a:spcPct val="99600"/>
              </a:lnSpc>
              <a:spcBef>
                <a:spcPts val="100"/>
              </a:spcBef>
              <a:buFont typeface="Segoe UI Symbol"/>
              <a:buChar char="❑"/>
              <a:tabLst>
                <a:tab pos="232410" algn="l"/>
              </a:tabLst>
            </a:pPr>
            <a:r>
              <a:rPr sz="1600" spc="105" dirty="0">
                <a:solidFill>
                  <a:srgbClr val="2A2A2A"/>
                </a:solidFill>
                <a:latin typeface="Calibri"/>
                <a:cs typeface="Calibri"/>
              </a:rPr>
              <a:t>O</a:t>
            </a:r>
            <a:r>
              <a:rPr sz="1600" spc="6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pagamento</a:t>
            </a:r>
            <a:r>
              <a:rPr sz="1600" spc="7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do</a:t>
            </a:r>
            <a:r>
              <a:rPr sz="1600" spc="7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A2A2A"/>
                </a:solidFill>
                <a:latin typeface="Calibri"/>
                <a:cs typeface="Calibri"/>
              </a:rPr>
              <a:t>valor</a:t>
            </a:r>
            <a:r>
              <a:rPr sz="1600" spc="6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A2A2A"/>
                </a:solidFill>
                <a:latin typeface="Calibri"/>
                <a:cs typeface="Calibri"/>
              </a:rPr>
              <a:t>do </a:t>
            </a:r>
            <a:r>
              <a:rPr sz="1600" spc="65" dirty="0">
                <a:solidFill>
                  <a:srgbClr val="2A2A2A"/>
                </a:solidFill>
                <a:latin typeface="Calibri"/>
                <a:cs typeface="Calibri"/>
              </a:rPr>
              <a:t>curso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é</a:t>
            </a:r>
            <a:r>
              <a:rPr sz="1600" spc="2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efetuado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junto</a:t>
            </a:r>
            <a:r>
              <a:rPr sz="1600" spc="6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sz="1600" spc="40" dirty="0">
                <a:solidFill>
                  <a:srgbClr val="2A2A2A"/>
                </a:solidFill>
                <a:latin typeface="Calibri"/>
                <a:cs typeface="Calibri"/>
              </a:rPr>
              <a:t> FAPEU, </a:t>
            </a:r>
            <a:r>
              <a:rPr sz="1600" spc="60" dirty="0">
                <a:solidFill>
                  <a:srgbClr val="2A2A2A"/>
                </a:solidFill>
                <a:latin typeface="Calibri"/>
                <a:cs typeface="Calibri"/>
              </a:rPr>
              <a:t>em</a:t>
            </a:r>
            <a:r>
              <a:rPr sz="1600" spc="8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reais,</a:t>
            </a:r>
            <a:r>
              <a:rPr sz="1600" spc="12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mediante</a:t>
            </a:r>
            <a:r>
              <a:rPr sz="1600" spc="12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sz="1600" spc="10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2A2A2A"/>
                </a:solidFill>
                <a:latin typeface="Calibri"/>
                <a:cs typeface="Calibri"/>
              </a:rPr>
              <a:t>emissão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de</a:t>
            </a:r>
            <a:r>
              <a:rPr sz="1600" spc="2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A2A2A"/>
                </a:solidFill>
                <a:latin typeface="Calibri"/>
                <a:cs typeface="Calibri"/>
              </a:rPr>
              <a:t>Nota</a:t>
            </a:r>
            <a:r>
              <a:rPr sz="1600" spc="5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2A2A2A"/>
                </a:solidFill>
                <a:latin typeface="Calibri"/>
                <a:cs typeface="Calibri"/>
              </a:rPr>
              <a:t>Fiscal</a:t>
            </a:r>
            <a:r>
              <a:rPr sz="1600" spc="1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80" dirty="0">
                <a:solidFill>
                  <a:srgbClr val="2A2A2A"/>
                </a:solidFill>
                <a:latin typeface="Calibri"/>
                <a:cs typeface="Calibri"/>
              </a:rPr>
              <a:t>/</a:t>
            </a:r>
            <a:r>
              <a:rPr sz="1600" spc="15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A2A2A"/>
                </a:solidFill>
                <a:latin typeface="Calibri"/>
                <a:cs typeface="Calibri"/>
              </a:rPr>
              <a:t>Fatura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572" y="10215371"/>
            <a:ext cx="7551420" cy="475615"/>
            <a:chOff x="4572" y="10215371"/>
            <a:chExt cx="7551420" cy="475615"/>
          </a:xfrm>
        </p:grpSpPr>
        <p:sp>
          <p:nvSpPr>
            <p:cNvPr id="35" name="object 35"/>
            <p:cNvSpPr/>
            <p:nvPr/>
          </p:nvSpPr>
          <p:spPr>
            <a:xfrm>
              <a:off x="4572" y="10215371"/>
              <a:ext cx="7551420" cy="475615"/>
            </a:xfrm>
            <a:custGeom>
              <a:avLst/>
              <a:gdLst/>
              <a:ahLst/>
              <a:cxnLst/>
              <a:rect l="l" t="t" r="r" b="b"/>
              <a:pathLst>
                <a:path w="7551420" h="475615">
                  <a:moveTo>
                    <a:pt x="7551420" y="475488"/>
                  </a:moveTo>
                  <a:lnTo>
                    <a:pt x="0" y="475488"/>
                  </a:lnTo>
                  <a:lnTo>
                    <a:pt x="0" y="0"/>
                  </a:lnTo>
                  <a:lnTo>
                    <a:pt x="7551420" y="0"/>
                  </a:lnTo>
                  <a:lnTo>
                    <a:pt x="7551420" y="475488"/>
                  </a:lnTo>
                  <a:close/>
                </a:path>
              </a:pathLst>
            </a:custGeom>
            <a:solidFill>
              <a:srgbClr val="113D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20995" y="10253471"/>
              <a:ext cx="2056130" cy="414655"/>
            </a:xfrm>
            <a:custGeom>
              <a:avLst/>
              <a:gdLst/>
              <a:ahLst/>
              <a:cxnLst/>
              <a:rect l="l" t="t" r="r" b="b"/>
              <a:pathLst>
                <a:path w="2056129" h="414654">
                  <a:moveTo>
                    <a:pt x="1959864" y="414527"/>
                  </a:moveTo>
                  <a:lnTo>
                    <a:pt x="96012" y="414527"/>
                  </a:lnTo>
                  <a:lnTo>
                    <a:pt x="58507" y="407050"/>
                  </a:lnTo>
                  <a:lnTo>
                    <a:pt x="28003" y="386714"/>
                  </a:lnTo>
                  <a:lnTo>
                    <a:pt x="7500" y="356663"/>
                  </a:lnTo>
                  <a:lnTo>
                    <a:pt x="0" y="320039"/>
                  </a:lnTo>
                  <a:lnTo>
                    <a:pt x="0" y="96011"/>
                  </a:lnTo>
                  <a:lnTo>
                    <a:pt x="7500" y="58507"/>
                  </a:lnTo>
                  <a:lnTo>
                    <a:pt x="28003" y="28003"/>
                  </a:lnTo>
                  <a:lnTo>
                    <a:pt x="58507" y="7500"/>
                  </a:lnTo>
                  <a:lnTo>
                    <a:pt x="96012" y="0"/>
                  </a:lnTo>
                  <a:lnTo>
                    <a:pt x="1959864" y="0"/>
                  </a:lnTo>
                  <a:lnTo>
                    <a:pt x="1997368" y="7500"/>
                  </a:lnTo>
                  <a:lnTo>
                    <a:pt x="2027872" y="28003"/>
                  </a:lnTo>
                  <a:lnTo>
                    <a:pt x="2048375" y="58507"/>
                  </a:lnTo>
                  <a:lnTo>
                    <a:pt x="2055876" y="96011"/>
                  </a:lnTo>
                  <a:lnTo>
                    <a:pt x="2055876" y="320039"/>
                  </a:lnTo>
                  <a:lnTo>
                    <a:pt x="2048375" y="356663"/>
                  </a:lnTo>
                  <a:lnTo>
                    <a:pt x="2027872" y="386714"/>
                  </a:lnTo>
                  <a:lnTo>
                    <a:pt x="1997368" y="407050"/>
                  </a:lnTo>
                  <a:lnTo>
                    <a:pt x="1959864" y="4145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50536" y="10250423"/>
              <a:ext cx="902208" cy="35661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7751" y="10226039"/>
              <a:ext cx="445007" cy="448056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319477" y="9436113"/>
            <a:ext cx="7011670" cy="1144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3180" algn="ctr">
              <a:lnSpc>
                <a:spcPts val="2280"/>
              </a:lnSpc>
              <a:spcBef>
                <a:spcPts val="95"/>
              </a:spcBef>
            </a:pPr>
            <a:r>
              <a:rPr sz="1900" b="1" spc="114" dirty="0">
                <a:latin typeface="Calibri"/>
                <a:cs typeface="Calibri"/>
              </a:rPr>
              <a:t>Acesse:</a:t>
            </a:r>
            <a:endParaRPr sz="1900">
              <a:latin typeface="Calibri"/>
              <a:cs typeface="Calibri"/>
            </a:endParaRPr>
          </a:p>
          <a:p>
            <a:pPr algn="ctr">
              <a:lnSpc>
                <a:spcPts val="2400"/>
              </a:lnSpc>
            </a:pPr>
            <a:r>
              <a:rPr sz="2000" u="sng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https://cidesport.com/cursos-e-</a:t>
            </a:r>
            <a:r>
              <a:rPr sz="2000" u="sng" spc="55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visitas-</a:t>
            </a:r>
            <a:r>
              <a:rPr sz="2000" u="sng" spc="8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tecnicas-</a:t>
            </a:r>
            <a:r>
              <a:rPr sz="2000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internacionais/</a:t>
            </a:r>
            <a:endParaRPr sz="2000">
              <a:latin typeface="Calibri"/>
              <a:cs typeface="Calibri"/>
            </a:endParaRPr>
          </a:p>
          <a:p>
            <a:pPr marL="48895">
              <a:lnSpc>
                <a:spcPct val="100000"/>
              </a:lnSpc>
              <a:spcBef>
                <a:spcPts val="2225"/>
              </a:spcBef>
            </a:pPr>
            <a:r>
              <a:rPr sz="1600" b="1" spc="80" dirty="0">
                <a:solidFill>
                  <a:srgbClr val="FFFFFF"/>
                </a:solidFill>
                <a:latin typeface="Calibri"/>
                <a:cs typeface="Calibri"/>
              </a:rPr>
              <a:t>Gestão</a:t>
            </a:r>
            <a:r>
              <a:rPr sz="16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Portuária</a:t>
            </a:r>
            <a:r>
              <a:rPr sz="160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FFFFFF"/>
                </a:solidFill>
                <a:latin typeface="Calibri"/>
                <a:cs typeface="Calibri"/>
              </a:rPr>
              <a:t>Sustentável</a:t>
            </a:r>
            <a:r>
              <a:rPr sz="1600" b="1" spc="8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6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35" dirty="0">
                <a:solidFill>
                  <a:srgbClr val="FFFFFF"/>
                </a:solidFill>
                <a:latin typeface="Calibri"/>
                <a:cs typeface="Calibri"/>
              </a:rPr>
              <a:t>Inteligente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958B8C95-6736-F1CB-82E4-BB4256090B0B}"/>
              </a:ext>
            </a:extLst>
          </p:cNvPr>
          <p:cNvSpPr/>
          <p:nvPr/>
        </p:nvSpPr>
        <p:spPr>
          <a:xfrm rot="20469209">
            <a:off x="5761583" y="2785874"/>
            <a:ext cx="1595373" cy="6131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95A6AC3A-6215-982F-CDC1-E7E3AF884585}"/>
              </a:ext>
            </a:extLst>
          </p:cNvPr>
          <p:cNvSpPr txBox="1"/>
          <p:nvPr/>
        </p:nvSpPr>
        <p:spPr>
          <a:xfrm rot="20612929">
            <a:off x="5842558" y="2821583"/>
            <a:ext cx="1576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2ª. turma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7AECB4E0-EE24-BD70-385C-125B0DE987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0" b="14025"/>
          <a:stretch>
            <a:fillRect/>
          </a:stretch>
        </p:blipFill>
        <p:spPr>
          <a:xfrm>
            <a:off x="3173335" y="786383"/>
            <a:ext cx="1136667" cy="8309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196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Calibri</vt:lpstr>
      <vt:lpstr>Segoe UI Symbol</vt:lpstr>
      <vt:lpstr>Office Theme</vt:lpstr>
      <vt:lpstr>R E A L I Z A Ç Ã O Brasil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Proposta_slide_divulgacao_Curso_Porto_Barcelona (1).pptx</dc:title>
  <dc:creator>Ademar Dutra</dc:creator>
  <cp:lastModifiedBy>Ademar Dutra</cp:lastModifiedBy>
  <cp:revision>4</cp:revision>
  <dcterms:created xsi:type="dcterms:W3CDTF">2026-06-25T00:38:14Z</dcterms:created>
  <dcterms:modified xsi:type="dcterms:W3CDTF">2026-08-31T12:54:30Z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LastSaved">
    <vt:filetime>2026-06-25T00:00:00Z</vt:filetime>
  </property>
  <property fmtid="{D5CDD505-2E9C-101B-9397-08002B2CF9AE}" pid="4" name="Producer">
    <vt:lpwstr>3-Heights(TM) PDF Security Shell 4.8.25.2 (http://www.pdf-tools.com)</vt:lpwstr>
  </property>
</Properties>
</file>